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7" autoAdjust="0"/>
    <p:restoredTop sz="94660"/>
  </p:normalViewPr>
  <p:slideViewPr>
    <p:cSldViewPr snapToGrid="0">
      <p:cViewPr varScale="1">
        <p:scale>
          <a:sx n="62" d="100"/>
          <a:sy n="62" d="100"/>
        </p:scale>
        <p:origin x="87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9/28/2022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07063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1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3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3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81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3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7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63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86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9/28/2022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0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630D0-968E-3C2D-B298-3830687A432B}"/>
              </a:ext>
            </a:extLst>
          </p:cNvPr>
          <p:cNvSpPr txBox="1"/>
          <p:nvPr/>
        </p:nvSpPr>
        <p:spPr>
          <a:xfrm>
            <a:off x="546684" y="797098"/>
            <a:ext cx="4856480" cy="2913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Retail and Geodemographics: </a:t>
            </a:r>
            <a:br>
              <a:rPr lang="en-US" sz="42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lang="en-US" sz="42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 Spatial Data Science Approach</a:t>
            </a:r>
          </a:p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Patrick Ballantyne, </a:t>
            </a:r>
            <a:br>
              <a:rPr lang="en-US" sz="24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lang="en-US" sz="24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University of Liverpool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3FA2A4-0439-CD22-4EC1-C1BD0191B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" r="32337" b="-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55971C-21DB-839A-9DCC-FBCBF5FE9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5" y="4254877"/>
            <a:ext cx="2173018" cy="1195160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low confidence">
            <a:extLst>
              <a:ext uri="{FF2B5EF4-FFF2-40B4-BE49-F238E27FC236}">
                <a16:creationId xmlns:a16="http://schemas.microsoft.com/office/drawing/2014/main" id="{AAC83655-EC23-A19E-9363-C443C932B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48" y="4356218"/>
            <a:ext cx="2670633" cy="8379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417FBD-7944-344A-4803-507FD2A04A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7" y="5587172"/>
            <a:ext cx="1666093" cy="11000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23BB5C-BA0F-BF1B-03A6-6A3357D41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45" y="5738165"/>
            <a:ext cx="2039037" cy="79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96D66-40E4-C084-378A-E00831A29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1" r="32337" b="-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2EB9BA-8003-4317-817A-F5D23BDCA60E}"/>
              </a:ext>
            </a:extLst>
          </p:cNvPr>
          <p:cNvSpPr txBox="1"/>
          <p:nvPr/>
        </p:nvSpPr>
        <p:spPr>
          <a:xfrm>
            <a:off x="1575460" y="2802577"/>
            <a:ext cx="2580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[ Demo 2 ] </a:t>
            </a:r>
          </a:p>
        </p:txBody>
      </p:sp>
    </p:spTree>
    <p:extLst>
      <p:ext uri="{BB962C8B-B14F-4D97-AF65-F5344CB8AC3E}">
        <p14:creationId xmlns:p14="http://schemas.microsoft.com/office/powerpoint/2010/main" val="248033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96D66-40E4-C084-378A-E00831A29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1" r="32337" b="-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2EB9BA-8003-4317-817A-F5D23BDCA60E}"/>
              </a:ext>
            </a:extLst>
          </p:cNvPr>
          <p:cNvSpPr txBox="1"/>
          <p:nvPr/>
        </p:nvSpPr>
        <p:spPr>
          <a:xfrm>
            <a:off x="1575460" y="2802577"/>
            <a:ext cx="2580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[ Demo 3 ] </a:t>
            </a:r>
          </a:p>
        </p:txBody>
      </p:sp>
    </p:spTree>
    <p:extLst>
      <p:ext uri="{BB962C8B-B14F-4D97-AF65-F5344CB8AC3E}">
        <p14:creationId xmlns:p14="http://schemas.microsoft.com/office/powerpoint/2010/main" val="828859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630D0-968E-3C2D-B298-3830687A432B}"/>
              </a:ext>
            </a:extLst>
          </p:cNvPr>
          <p:cNvSpPr txBox="1"/>
          <p:nvPr/>
        </p:nvSpPr>
        <p:spPr>
          <a:xfrm>
            <a:off x="492761" y="515204"/>
            <a:ext cx="4856480" cy="2913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Retail and Geodemographics: </a:t>
            </a:r>
            <a:br>
              <a:rPr lang="en-US" sz="39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lang="en-US" sz="39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 Spatial Data Science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3FA2A4-0439-CD22-4EC1-C1BD0191B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" r="32337" b="-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0AF22C-C24B-C81F-8EB3-FAB46EFC5941}"/>
              </a:ext>
            </a:extLst>
          </p:cNvPr>
          <p:cNvSpPr txBox="1"/>
          <p:nvPr/>
        </p:nvSpPr>
        <p:spPr>
          <a:xfrm>
            <a:off x="568960" y="3657600"/>
            <a:ext cx="4927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>
                <a:latin typeface="Segoe UI" panose="020B0502040204020203" pitchFamily="34" charset="0"/>
                <a:cs typeface="Segoe UI" panose="020B0502040204020203" pitchFamily="34" charset="0"/>
              </a:rPr>
              <a:t>Today’s workshop: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Concepts, ideas and research</a:t>
            </a:r>
          </a:p>
          <a:p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>
                <a:latin typeface="Segoe UI" panose="020B0502040204020203" pitchFamily="34" charset="0"/>
                <a:cs typeface="Segoe UI" panose="020B0502040204020203" pitchFamily="34" charset="0"/>
              </a:rPr>
              <a:t>Code, tools and insights</a:t>
            </a:r>
          </a:p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26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630D0-968E-3C2D-B298-3830687A432B}"/>
              </a:ext>
            </a:extLst>
          </p:cNvPr>
          <p:cNvSpPr txBox="1"/>
          <p:nvPr/>
        </p:nvSpPr>
        <p:spPr>
          <a:xfrm>
            <a:off x="492761" y="1298368"/>
            <a:ext cx="2586907" cy="2130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Retail and </a:t>
            </a:r>
            <a:r>
              <a:rPr lang="en-US" sz="42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Retail</a:t>
            </a:r>
            <a:r>
              <a:rPr lang="en-US" sz="39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</a:t>
            </a: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: </a:t>
            </a:r>
            <a:b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270E1-DB46-A0B3-96ED-575671AB7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65" y="3808020"/>
            <a:ext cx="1029257" cy="606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E4F9B1-52DD-3F9B-4601-FCA5D63AF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1" r="32337" b="-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4338AC95-0FB9-733B-C965-5E8CC5FF71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r="11299"/>
          <a:stretch/>
        </p:blipFill>
        <p:spPr>
          <a:xfrm>
            <a:off x="5972349" y="1001486"/>
            <a:ext cx="5731128" cy="3418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Chart, radar chart&#10;&#10;Description automatically generated with medium confidence">
            <a:extLst>
              <a:ext uri="{FF2B5EF4-FFF2-40B4-BE49-F238E27FC236}">
                <a16:creationId xmlns:a16="http://schemas.microsoft.com/office/drawing/2014/main" id="{829AD698-A632-FC73-8E57-B5591AFA9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159" y="4200995"/>
            <a:ext cx="2844472" cy="1493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43C34C-C6AA-D914-3CB2-71B91004BC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90" y="3973221"/>
            <a:ext cx="2672928" cy="2031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21" name="Table 3">
            <a:extLst>
              <a:ext uri="{FF2B5EF4-FFF2-40B4-BE49-F238E27FC236}">
                <a16:creationId xmlns:a16="http://schemas.microsoft.com/office/drawing/2014/main" id="{2F58333C-F8C1-97E9-FCEB-09EB545AF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878541"/>
              </p:ext>
            </p:extLst>
          </p:nvPr>
        </p:nvGraphicFramePr>
        <p:xfrm>
          <a:off x="923982" y="3119867"/>
          <a:ext cx="9138376" cy="2392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47769">
                  <a:extLst>
                    <a:ext uri="{9D8B030D-6E8A-4147-A177-3AD203B41FA5}">
                      <a16:colId xmlns:a16="http://schemas.microsoft.com/office/drawing/2014/main" val="1842988541"/>
                    </a:ext>
                  </a:extLst>
                </a:gridCol>
                <a:gridCol w="1967345">
                  <a:extLst>
                    <a:ext uri="{9D8B030D-6E8A-4147-A177-3AD203B41FA5}">
                      <a16:colId xmlns:a16="http://schemas.microsoft.com/office/drawing/2014/main" val="3719357679"/>
                    </a:ext>
                  </a:extLst>
                </a:gridCol>
                <a:gridCol w="1832759">
                  <a:extLst>
                    <a:ext uri="{9D8B030D-6E8A-4147-A177-3AD203B41FA5}">
                      <a16:colId xmlns:a16="http://schemas.microsoft.com/office/drawing/2014/main" val="3828374827"/>
                    </a:ext>
                  </a:extLst>
                </a:gridCol>
                <a:gridCol w="1405246">
                  <a:extLst>
                    <a:ext uri="{9D8B030D-6E8A-4147-A177-3AD203B41FA5}">
                      <a16:colId xmlns:a16="http://schemas.microsoft.com/office/drawing/2014/main" val="1165376511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11143806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location_name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placekey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brands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top_category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sub_category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7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Bank of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222-222@8g7-3d4-tn5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Bank of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Depository Credit Intermediation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Commercial Banking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5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Bank of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222-222@8g6-ysq-k2k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Bank of America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Depository Credit Intermediation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Commercial Banking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66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Circle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222-222@8g7-4qd-975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Circle 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Grocery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Convenience Stores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7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/>
                        <a:t>Main Street Deli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Zzw-223@8g8-5bz-3wk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Grocery Stores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Convenience Stores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470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5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630D0-968E-3C2D-B298-3830687A432B}"/>
              </a:ext>
            </a:extLst>
          </p:cNvPr>
          <p:cNvSpPr txBox="1"/>
          <p:nvPr/>
        </p:nvSpPr>
        <p:spPr>
          <a:xfrm>
            <a:off x="492761" y="1298368"/>
            <a:ext cx="2586907" cy="2130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Retail and </a:t>
            </a:r>
            <a:r>
              <a:rPr lang="en-US" sz="42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Retail</a:t>
            </a:r>
            <a:r>
              <a:rPr lang="en-US" sz="39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</a:t>
            </a: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: </a:t>
            </a:r>
            <a:b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270E1-DB46-A0B3-96ED-575671AB7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65" y="3808020"/>
            <a:ext cx="1029257" cy="6065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E4F9B1-52DD-3F9B-4601-FCA5D63AF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1" r="32337" b="-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E2B616-1241-3E22-693B-D863785A5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556" y="818654"/>
            <a:ext cx="6972658" cy="48071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D3393-EDF0-496D-CB30-6F5DBC1C7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885" y="3384579"/>
            <a:ext cx="3573518" cy="3318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99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630D0-968E-3C2D-B298-3830687A432B}"/>
              </a:ext>
            </a:extLst>
          </p:cNvPr>
          <p:cNvSpPr txBox="1"/>
          <p:nvPr/>
        </p:nvSpPr>
        <p:spPr>
          <a:xfrm>
            <a:off x="492761" y="515204"/>
            <a:ext cx="4856480" cy="2913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Retail and </a:t>
            </a:r>
            <a:r>
              <a:rPr lang="en-US" sz="39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Geodemographics</a:t>
            </a: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: </a:t>
            </a:r>
            <a:b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 Spatial Data Science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3FA2A4-0439-CD22-4EC1-C1BD0191B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1" r="32337" b="-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CA35D41-065F-D761-8FED-4A847DCEC8DE}"/>
              </a:ext>
            </a:extLst>
          </p:cNvPr>
          <p:cNvGraphicFramePr>
            <a:graphicFrameLocks noGrp="1"/>
          </p:cNvGraphicFramePr>
          <p:nvPr/>
        </p:nvGraphicFramePr>
        <p:xfrm>
          <a:off x="609257" y="2235230"/>
          <a:ext cx="1022603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98303">
                  <a:extLst>
                    <a:ext uri="{9D8B030D-6E8A-4147-A177-3AD203B41FA5}">
                      <a16:colId xmlns:a16="http://schemas.microsoft.com/office/drawing/2014/main" val="1842988541"/>
                    </a:ext>
                  </a:extLst>
                </a:gridCol>
                <a:gridCol w="1298303">
                  <a:extLst>
                    <a:ext uri="{9D8B030D-6E8A-4147-A177-3AD203B41FA5}">
                      <a16:colId xmlns:a16="http://schemas.microsoft.com/office/drawing/2014/main" val="3719357679"/>
                    </a:ext>
                  </a:extLst>
                </a:gridCol>
                <a:gridCol w="1298303">
                  <a:extLst>
                    <a:ext uri="{9D8B030D-6E8A-4147-A177-3AD203B41FA5}">
                      <a16:colId xmlns:a16="http://schemas.microsoft.com/office/drawing/2014/main" val="3828374827"/>
                    </a:ext>
                  </a:extLst>
                </a:gridCol>
                <a:gridCol w="1298303">
                  <a:extLst>
                    <a:ext uri="{9D8B030D-6E8A-4147-A177-3AD203B41FA5}">
                      <a16:colId xmlns:a16="http://schemas.microsoft.com/office/drawing/2014/main" val="1165376511"/>
                    </a:ext>
                  </a:extLst>
                </a:gridCol>
                <a:gridCol w="2048882">
                  <a:extLst>
                    <a:ext uri="{9D8B030D-6E8A-4147-A177-3AD203B41FA5}">
                      <a16:colId xmlns:a16="http://schemas.microsoft.com/office/drawing/2014/main" val="1114380670"/>
                    </a:ext>
                  </a:extLst>
                </a:gridCol>
                <a:gridCol w="1590421">
                  <a:extLst>
                    <a:ext uri="{9D8B030D-6E8A-4147-A177-3AD203B41FA5}">
                      <a16:colId xmlns:a16="http://schemas.microsoft.com/office/drawing/2014/main" val="4035305705"/>
                    </a:ext>
                  </a:extLst>
                </a:gridCol>
                <a:gridCol w="1393524">
                  <a:extLst>
                    <a:ext uri="{9D8B030D-6E8A-4147-A177-3AD203B41FA5}">
                      <a16:colId xmlns:a16="http://schemas.microsoft.com/office/drawing/2014/main" val="74380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Area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Employment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Degree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Commute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67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Area1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550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Area2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66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Area3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17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Area4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47051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02FEE5D-392C-F36F-E104-1CD8A1E0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930" y="2853203"/>
            <a:ext cx="4872367" cy="3175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86049D-A1C1-AB88-23CE-953E8F378E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2113" y="191962"/>
            <a:ext cx="7064851" cy="52986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DFC33-C643-7C16-F1BE-EE588045F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593" y="167442"/>
            <a:ext cx="2208371" cy="17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7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630D0-968E-3C2D-B298-3830687A432B}"/>
              </a:ext>
            </a:extLst>
          </p:cNvPr>
          <p:cNvSpPr txBox="1"/>
          <p:nvPr/>
        </p:nvSpPr>
        <p:spPr>
          <a:xfrm>
            <a:off x="492761" y="515204"/>
            <a:ext cx="4856480" cy="2913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endParaRPr lang="en-US" sz="3900" spc="-50" dirty="0">
              <a:solidFill>
                <a:schemeClr val="bg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96D66-40E4-C084-378A-E00831A29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" r="32337" b="-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FD42F-1A05-D316-5C14-D7916B0BE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05334" cy="2913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5CC787-2BA5-D350-B458-2ACF07D99EB5}"/>
              </a:ext>
            </a:extLst>
          </p:cNvPr>
          <p:cNvSpPr txBox="1"/>
          <p:nvPr/>
        </p:nvSpPr>
        <p:spPr>
          <a:xfrm>
            <a:off x="370808" y="3529205"/>
            <a:ext cx="4856480" cy="2913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Overview:</a:t>
            </a:r>
          </a:p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Geodemographic classification of census tracts </a:t>
            </a:r>
          </a:p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American Community Survey (ACS)</a:t>
            </a:r>
          </a:p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How many variables? </a:t>
            </a: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proach</a:t>
            </a:r>
          </a:p>
        </p:txBody>
      </p:sp>
    </p:spTree>
    <p:extLst>
      <p:ext uri="{BB962C8B-B14F-4D97-AF65-F5344CB8AC3E}">
        <p14:creationId xmlns:p14="http://schemas.microsoft.com/office/powerpoint/2010/main" val="1493710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630D0-968E-3C2D-B298-3830687A432B}"/>
              </a:ext>
            </a:extLst>
          </p:cNvPr>
          <p:cNvSpPr txBox="1"/>
          <p:nvPr/>
        </p:nvSpPr>
        <p:spPr>
          <a:xfrm>
            <a:off x="492761" y="515204"/>
            <a:ext cx="4856480" cy="2913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endParaRPr lang="en-US" sz="3900" spc="-50" dirty="0">
              <a:solidFill>
                <a:schemeClr val="bg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96D66-40E4-C084-378A-E00831A29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" r="32337" b="-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FD42F-1A05-D316-5C14-D7916B0BE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05334" cy="2913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877321-BDB5-270A-654A-CFAB2BDE01D9}"/>
              </a:ext>
            </a:extLst>
          </p:cNvPr>
          <p:cNvSpPr txBox="1"/>
          <p:nvPr/>
        </p:nvSpPr>
        <p:spPr>
          <a:xfrm>
            <a:off x="370808" y="3529205"/>
            <a:ext cx="4856480" cy="2913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spc="-50" dirty="0">
                <a:solidFill>
                  <a:srgbClr val="FF0000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Compare portraits of some groups…</a:t>
            </a:r>
          </a:p>
        </p:txBody>
      </p:sp>
    </p:spTree>
    <p:extLst>
      <p:ext uri="{BB962C8B-B14F-4D97-AF65-F5344CB8AC3E}">
        <p14:creationId xmlns:p14="http://schemas.microsoft.com/office/powerpoint/2010/main" val="4095818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630D0-968E-3C2D-B298-3830687A432B}"/>
              </a:ext>
            </a:extLst>
          </p:cNvPr>
          <p:cNvSpPr txBox="1"/>
          <p:nvPr/>
        </p:nvSpPr>
        <p:spPr>
          <a:xfrm>
            <a:off x="492761" y="515204"/>
            <a:ext cx="4856480" cy="2913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endParaRPr lang="en-US" sz="3900" spc="-50" dirty="0">
              <a:solidFill>
                <a:schemeClr val="bg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96D66-40E4-C084-378A-E00831A29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1" r="32337" b="-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9A9C77-D7AA-1D16-C2AE-391464030874}"/>
              </a:ext>
            </a:extLst>
          </p:cNvPr>
          <p:cNvSpPr txBox="1"/>
          <p:nvPr/>
        </p:nvSpPr>
        <p:spPr>
          <a:xfrm>
            <a:off x="492761" y="1298368"/>
            <a:ext cx="2586907" cy="2130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9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Retail and </a:t>
            </a:r>
            <a:r>
              <a:rPr lang="en-US" sz="42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Today’s workshop</a:t>
            </a:r>
            <a:r>
              <a:rPr lang="en-US" sz="3900" spc="-50" dirty="0"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</a:t>
            </a: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: </a:t>
            </a:r>
            <a:b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</a:br>
            <a:r>
              <a:rPr lang="en-US" sz="3900" spc="-50" dirty="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Approach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6F58832E-2419-5485-114B-7634F7FCC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41" y="444798"/>
            <a:ext cx="5660571" cy="3159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close-up of a credit card&#10;&#10;Description automatically generated with low confidence">
            <a:extLst>
              <a:ext uri="{FF2B5EF4-FFF2-40B4-BE49-F238E27FC236}">
                <a16:creationId xmlns:a16="http://schemas.microsoft.com/office/drawing/2014/main" id="{43B63253-0A6A-69AD-AE3D-6536BD275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49" y="3739762"/>
            <a:ext cx="5660571" cy="2971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A16657-EADC-6C36-4339-91AA448D1754}"/>
              </a:ext>
            </a:extLst>
          </p:cNvPr>
          <p:cNvSpPr txBox="1"/>
          <p:nvPr/>
        </p:nvSpPr>
        <p:spPr>
          <a:xfrm>
            <a:off x="6279141" y="2849175"/>
            <a:ext cx="241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Segoe UI" panose="020B0502040204020203" pitchFamily="34" charset="0"/>
                <a:ea typeface="NSimSun" panose="02010609030101010101" pitchFamily="49" charset="-122"/>
                <a:cs typeface="Segoe UI" panose="020B0502040204020203" pitchFamily="34" charset="0"/>
              </a:rPr>
              <a:t>Language, syntax, commands...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3C396F-8677-20B4-5E59-F5969E9E2E65}"/>
              </a:ext>
            </a:extLst>
          </p:cNvPr>
          <p:cNvSpPr txBox="1"/>
          <p:nvPr/>
        </p:nvSpPr>
        <p:spPr>
          <a:xfrm>
            <a:off x="6345382" y="3767540"/>
            <a:ext cx="27640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Segoe UI" panose="020B0502040204020203" pitchFamily="34" charset="0"/>
                <a:ea typeface="NSimSun" panose="02010609030101010101" pitchFamily="49" charset="-122"/>
                <a:cs typeface="Segoe UI" panose="020B0502040204020203" pitchFamily="34" charset="0"/>
              </a:rPr>
              <a:t>IDE: friendlier, better functionality….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16DD5BA5-D12E-E383-31CE-DE3D2E1F70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3" y="3525393"/>
            <a:ext cx="3554382" cy="2075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4A72CC-B05E-4CB9-D75C-3AF936B97009}"/>
              </a:ext>
            </a:extLst>
          </p:cNvPr>
          <p:cNvSpPr txBox="1"/>
          <p:nvPr/>
        </p:nvSpPr>
        <p:spPr>
          <a:xfrm>
            <a:off x="979715" y="5605842"/>
            <a:ext cx="276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Segoe UI" panose="020B0502040204020203" pitchFamily="34" charset="0"/>
                <a:ea typeface="NSimSun" panose="02010609030101010101" pitchFamily="49" charset="-122"/>
                <a:cs typeface="Segoe UI" panose="020B0502040204020203" pitchFamily="34" charset="0"/>
              </a:rPr>
              <a:t>In a nutshell… </a:t>
            </a:r>
          </a:p>
        </p:txBody>
      </p:sp>
    </p:spTree>
    <p:extLst>
      <p:ext uri="{BB962C8B-B14F-4D97-AF65-F5344CB8AC3E}">
        <p14:creationId xmlns:p14="http://schemas.microsoft.com/office/powerpoint/2010/main" val="189085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596D66-40E4-C084-378A-E00831A297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1" r="32337" b="-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2EB9BA-8003-4317-817A-F5D23BDCA60E}"/>
              </a:ext>
            </a:extLst>
          </p:cNvPr>
          <p:cNvSpPr txBox="1"/>
          <p:nvPr/>
        </p:nvSpPr>
        <p:spPr>
          <a:xfrm>
            <a:off x="1575460" y="2802577"/>
            <a:ext cx="2580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[ Demo 1 ] </a:t>
            </a:r>
          </a:p>
        </p:txBody>
      </p:sp>
    </p:spTree>
    <p:extLst>
      <p:ext uri="{BB962C8B-B14F-4D97-AF65-F5344CB8AC3E}">
        <p14:creationId xmlns:p14="http://schemas.microsoft.com/office/powerpoint/2010/main" val="504054776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186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Aharoni</vt:lpstr>
      <vt:lpstr>Arial</vt:lpstr>
      <vt:lpstr>Avenir Next LT Pro</vt:lpstr>
      <vt:lpstr>Segoe UI</vt:lpstr>
      <vt:lpstr>PrismaticVTI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ballantyne</dc:creator>
  <cp:lastModifiedBy>patrick ballantyne</cp:lastModifiedBy>
  <cp:revision>32</cp:revision>
  <dcterms:created xsi:type="dcterms:W3CDTF">2022-09-23T13:51:22Z</dcterms:created>
  <dcterms:modified xsi:type="dcterms:W3CDTF">2022-09-28T10:02:38Z</dcterms:modified>
</cp:coreProperties>
</file>